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0" r:id="rId3"/>
    <p:sldId id="257" r:id="rId4"/>
    <p:sldId id="267" r:id="rId5"/>
    <p:sldId id="274" r:id="rId6"/>
    <p:sldId id="262" r:id="rId7"/>
    <p:sldId id="268" r:id="rId8"/>
    <p:sldId id="270" r:id="rId9"/>
    <p:sldId id="269" r:id="rId10"/>
    <p:sldId id="263" r:id="rId11"/>
    <p:sldId id="264" r:id="rId12"/>
    <p:sldId id="259" r:id="rId13"/>
    <p:sldId id="271" r:id="rId14"/>
    <p:sldId id="272" r:id="rId15"/>
    <p:sldId id="273" r:id="rId16"/>
    <p:sldId id="265" r:id="rId17"/>
    <p:sldId id="258" r:id="rId18"/>
    <p:sldId id="26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94660"/>
  </p:normalViewPr>
  <p:slideViewPr>
    <p:cSldViewPr>
      <p:cViewPr>
        <p:scale>
          <a:sx n="100" d="100"/>
          <a:sy n="100" d="100"/>
        </p:scale>
        <p:origin x="-1488" y="-3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CAEED-1546-40F0-A6E7-99F0A44B4BD7}" type="datetimeFigureOut">
              <a:rPr lang="en-GB" smtClean="0"/>
              <a:t>07/10/2013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55970-6C0F-40DB-A065-726EBFA8B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640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55970-6C0F-40DB-A065-726EBFA8B64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690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07/10/2013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43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07/10/2013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48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07/10/2013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324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07/10/2013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436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07/10/2013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113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07/10/2013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097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07/10/2013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65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07/10/2013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584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07/10/2013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328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07/10/2013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445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07/10/2013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953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D0D8E-E5A4-427E-ADD9-F42CF6AA9141}" type="datetimeFigureOut">
              <a:rPr lang="en-GB" smtClean="0"/>
              <a:t>07/10/2013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704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Project Development Workflow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Using </a:t>
            </a:r>
            <a:r>
              <a:rPr lang="en-GB" dirty="0"/>
              <a:t>Git, GitHub, and </a:t>
            </a:r>
            <a:r>
              <a:rPr lang="en-GB" dirty="0" err="1"/>
              <a:t>SourceTree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2970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3(b). Stage Changes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Remember only stage the necessary changes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19" t="16666" r="14653" b="45890"/>
          <a:stretch/>
        </p:blipFill>
        <p:spPr bwMode="auto">
          <a:xfrm>
            <a:off x="546100" y="2204864"/>
            <a:ext cx="8051800" cy="42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695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3(c).Commit Changes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5" t="18111" r="15556" b="39674"/>
          <a:stretch/>
        </p:blipFill>
        <p:spPr bwMode="auto">
          <a:xfrm>
            <a:off x="687797" y="1484784"/>
            <a:ext cx="7768406" cy="511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256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4. Keeping Up-to-Date</a:t>
            </a:r>
            <a:r>
              <a:rPr lang="en-GB" dirty="0" smtClean="0">
                <a:solidFill>
                  <a:srgbClr val="C00000"/>
                </a:solidFill>
              </a:rPr>
              <a:t>*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(while in a side branch)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GB" dirty="0" smtClean="0"/>
              <a:t>Fetch &amp; Pull origin/master </a:t>
            </a:r>
            <a:r>
              <a:rPr lang="en-GB" b="1" u="sng" dirty="0" smtClean="0">
                <a:solidFill>
                  <a:srgbClr val="C00000"/>
                </a:solidFill>
              </a:rPr>
              <a:t>into</a:t>
            </a:r>
            <a:r>
              <a:rPr lang="en-GB" dirty="0" smtClean="0"/>
              <a:t> your branch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and resolve conflicts ... when necessary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1111"/>
          <a:stretch/>
        </p:blipFill>
        <p:spPr bwMode="auto">
          <a:xfrm>
            <a:off x="0" y="2132856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56152" y="2564904"/>
            <a:ext cx="539984" cy="539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2" t="13222" r="30209" b="65334"/>
          <a:stretch/>
        </p:blipFill>
        <p:spPr bwMode="auto">
          <a:xfrm>
            <a:off x="1250950" y="3284984"/>
            <a:ext cx="66421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urved Left Arrow 9"/>
          <p:cNvSpPr/>
          <p:nvPr/>
        </p:nvSpPr>
        <p:spPr>
          <a:xfrm>
            <a:off x="2972222" y="4149080"/>
            <a:ext cx="360040" cy="295886"/>
          </a:xfrm>
          <a:prstGeom prst="curvedLeftArrow">
            <a:avLst>
              <a:gd name="adj1" fmla="val 16936"/>
              <a:gd name="adj2" fmla="val 50000"/>
              <a:gd name="adj3" fmla="val 2169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34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5</a:t>
            </a:r>
            <a:r>
              <a:rPr lang="en-GB" dirty="0" smtClean="0"/>
              <a:t>. Merge Change into master</a:t>
            </a:r>
            <a:br>
              <a:rPr lang="en-GB" dirty="0" smtClean="0"/>
            </a:br>
            <a:r>
              <a:rPr lang="en-GB" dirty="0" smtClean="0"/>
              <a:t>(remember to switch to master first)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GB" dirty="0" smtClean="0"/>
              <a:t>Switch to master branch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1" t="33905" r="1667" b="18857"/>
          <a:stretch/>
        </p:blipFill>
        <p:spPr bwMode="auto">
          <a:xfrm>
            <a:off x="0" y="1586991"/>
            <a:ext cx="9144000" cy="529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083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6. </a:t>
            </a:r>
            <a:r>
              <a:rPr lang="en-GB" dirty="0"/>
              <a:t>Push to origin/master</a:t>
            </a:r>
            <a:r>
              <a:rPr lang="en-GB" dirty="0" smtClean="0">
                <a:solidFill>
                  <a:srgbClr val="C00000"/>
                </a:solidFill>
              </a:rPr>
              <a:t>*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5" t="46666" r="22083" b="27889"/>
          <a:stretch/>
        </p:blipFill>
        <p:spPr bwMode="auto">
          <a:xfrm>
            <a:off x="1733550" y="3933056"/>
            <a:ext cx="5676900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1111"/>
          <a:stretch/>
        </p:blipFill>
        <p:spPr bwMode="auto">
          <a:xfrm>
            <a:off x="0" y="2852936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5778000" y="3314464"/>
            <a:ext cx="539984" cy="539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GB" sz="2600" dirty="0" smtClean="0"/>
              <a:t>If someone happens to push updates in between your steps 4 and 6, you may need to Pull again and deal with the potential merge conflicts</a:t>
            </a:r>
          </a:p>
        </p:txBody>
      </p:sp>
    </p:spTree>
    <p:extLst>
      <p:ext uri="{BB962C8B-B14F-4D97-AF65-F5344CB8AC3E}">
        <p14:creationId xmlns:p14="http://schemas.microsoft.com/office/powerpoint/2010/main" val="3204825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7. Delete </a:t>
            </a:r>
            <a:r>
              <a:rPr lang="en-GB" dirty="0"/>
              <a:t>side branch ... and repeat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en-GB" dirty="0" smtClean="0"/>
              <a:t>Delete your local side branch if this particular line of development is completed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Rinse and repeat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2" t="14000" r="7778" b="61556"/>
          <a:stretch/>
        </p:blipFill>
        <p:spPr bwMode="auto">
          <a:xfrm>
            <a:off x="1720850" y="2723232"/>
            <a:ext cx="5702300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323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Essential Operations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Branch</a:t>
            </a:r>
          </a:p>
          <a:p>
            <a:r>
              <a:rPr lang="en-GB" dirty="0" smtClean="0"/>
              <a:t>Stage and commit changes</a:t>
            </a:r>
          </a:p>
          <a:p>
            <a:r>
              <a:rPr lang="en-GB" dirty="0" smtClean="0"/>
              <a:t>Merge commits</a:t>
            </a:r>
          </a:p>
          <a:p>
            <a:r>
              <a:rPr lang="en-GB" dirty="0" smtClean="0"/>
              <a:t>Pull and push changes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148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Branch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Create your side branch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Double-click to switch between branches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1111"/>
          <a:stretch/>
        </p:blipFill>
        <p:spPr bwMode="auto">
          <a:xfrm>
            <a:off x="0" y="2132856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300192" y="2564904"/>
            <a:ext cx="539984" cy="539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42" t="9000" r="28750" b="60710"/>
          <a:stretch/>
        </p:blipFill>
        <p:spPr bwMode="auto">
          <a:xfrm>
            <a:off x="7734300" y="3284984"/>
            <a:ext cx="1409700" cy="3462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65" t="13222" r="32847" b="68566"/>
          <a:stretch/>
        </p:blipFill>
        <p:spPr bwMode="auto">
          <a:xfrm>
            <a:off x="1729280" y="3284984"/>
            <a:ext cx="5685440" cy="2081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36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Keeping Up-to-Date</a:t>
            </a:r>
            <a:br>
              <a:rPr lang="en-GB" dirty="0" smtClean="0"/>
            </a:br>
            <a:r>
              <a:rPr lang="en-GB" dirty="0" smtClean="0"/>
              <a:t>(master &lt;-&gt; origin/master)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GB" dirty="0" smtClean="0"/>
              <a:t>switch to master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and resolve conflicts ... when necessary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1111"/>
          <a:stretch/>
        </p:blipFill>
        <p:spPr bwMode="auto">
          <a:xfrm>
            <a:off x="0" y="2132856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56152" y="2564904"/>
            <a:ext cx="539984" cy="539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2" t="13222" r="30209" b="65556"/>
          <a:stretch/>
        </p:blipFill>
        <p:spPr bwMode="auto">
          <a:xfrm>
            <a:off x="1250950" y="3284984"/>
            <a:ext cx="66421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688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Best Practices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GB" dirty="0" smtClean="0"/>
              <a:t>rigin/master </a:t>
            </a:r>
            <a:r>
              <a:rPr lang="en-GB" dirty="0"/>
              <a:t>should never be </a:t>
            </a:r>
            <a:r>
              <a:rPr lang="en-GB" dirty="0" smtClean="0"/>
              <a:t>broken</a:t>
            </a:r>
          </a:p>
          <a:p>
            <a:pPr lvl="1"/>
            <a:r>
              <a:rPr lang="en-GB" dirty="0"/>
              <a:t>You should always have full confidence that deploying </a:t>
            </a:r>
            <a:r>
              <a:rPr lang="en-GB" dirty="0" smtClean="0"/>
              <a:t>to the remote won’t </a:t>
            </a:r>
            <a:r>
              <a:rPr lang="en-GB" dirty="0"/>
              <a:t>break </a:t>
            </a:r>
            <a:r>
              <a:rPr lang="en-GB" dirty="0" smtClean="0"/>
              <a:t>anything</a:t>
            </a:r>
          </a:p>
          <a:p>
            <a:pPr lvl="1"/>
            <a:r>
              <a:rPr lang="en-GB" dirty="0" smtClean="0"/>
              <a:t>Develop features and bug fixes in side branches</a:t>
            </a:r>
          </a:p>
        </p:txBody>
      </p:sp>
    </p:spTree>
    <p:extLst>
      <p:ext uri="{BB962C8B-B14F-4D97-AF65-F5344CB8AC3E}">
        <p14:creationId xmlns:p14="http://schemas.microsoft.com/office/powerpoint/2010/main" val="4115999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1890000" y="2680974"/>
            <a:ext cx="1620000" cy="28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1890000" y="6093298"/>
            <a:ext cx="162000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634000" y="3401085"/>
            <a:ext cx="162000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634000" y="2681005"/>
            <a:ext cx="162000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890000" y="3789103"/>
            <a:ext cx="1620000" cy="28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890000" y="4509152"/>
            <a:ext cx="1620000" cy="28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5634000" y="4292833"/>
            <a:ext cx="162000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890000" y="4797184"/>
            <a:ext cx="1620000" cy="28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634000" y="6093296"/>
            <a:ext cx="162000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Your View of the Project</a:t>
            </a:r>
            <a:endParaRPr lang="en-GB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35896" y="1394488"/>
            <a:ext cx="0" cy="486000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95554" y="6269250"/>
            <a:ext cx="108012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chemeClr val="accent6">
                    <a:lumMod val="75000"/>
                  </a:schemeClr>
                </a:solidFill>
              </a:rPr>
              <a:t>master</a:t>
            </a:r>
            <a:endParaRPr lang="en-GB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763963" y="1394488"/>
            <a:ext cx="0" cy="486000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23628" y="6269250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chemeClr val="accent1">
                    <a:lumMod val="75000"/>
                  </a:schemeClr>
                </a:solidFill>
              </a:rPr>
              <a:t>abc01</a:t>
            </a:r>
            <a:endParaRPr lang="en-GB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380312" y="1394488"/>
            <a:ext cx="0" cy="4860000"/>
          </a:xfrm>
          <a:prstGeom prst="straightConnector1">
            <a:avLst/>
          </a:prstGeom>
          <a:ln w="76200">
            <a:solidFill>
              <a:schemeClr val="accent3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40252" y="6269250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chemeClr val="accent3">
                    <a:lumMod val="50000"/>
                  </a:schemeClr>
                </a:solidFill>
              </a:rPr>
              <a:t>stable</a:t>
            </a:r>
            <a:endParaRPr lang="en-GB" sz="2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691955" y="602128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7308304" y="602128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3563888" y="602128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1691955" y="5445224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1691955" y="5229200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1691955" y="5013176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/>
          <p:cNvSpPr/>
          <p:nvPr/>
        </p:nvSpPr>
        <p:spPr>
          <a:xfrm>
            <a:off x="3563888" y="4725176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7452320" y="5924020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3">
                    <a:lumMod val="50000"/>
                  </a:schemeClr>
                </a:solidFill>
              </a:rPr>
              <a:t>initial</a:t>
            </a:r>
            <a:endParaRPr lang="en-GB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7305426" y="422108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1691955" y="4437143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1691955" y="422111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1691955" y="4005095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/>
          <p:cNvSpPr/>
          <p:nvPr/>
        </p:nvSpPr>
        <p:spPr>
          <a:xfrm>
            <a:off x="7305426" y="333173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7304160" y="2608996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extBox 58"/>
          <p:cNvSpPr txBox="1"/>
          <p:nvPr/>
        </p:nvSpPr>
        <p:spPr>
          <a:xfrm>
            <a:off x="7452320" y="4123819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3">
                    <a:lumMod val="50000"/>
                  </a:schemeClr>
                </a:solidFill>
              </a:rPr>
              <a:t>v 1.0</a:t>
            </a:r>
            <a:endParaRPr lang="en-GB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452320" y="3234462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3">
                    <a:lumMod val="50000"/>
                  </a:schemeClr>
                </a:solidFill>
              </a:rPr>
              <a:t>v 2.0</a:t>
            </a:r>
            <a:endParaRPr lang="en-GB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452320" y="2511696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3">
                    <a:lumMod val="50000"/>
                  </a:schemeClr>
                </a:solidFill>
              </a:rPr>
              <a:t>v 3.0</a:t>
            </a:r>
            <a:endParaRPr lang="en-GB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5505026" y="1394488"/>
            <a:ext cx="0" cy="486000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626006" y="6269250"/>
            <a:ext cx="1764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chemeClr val="accent4">
                    <a:lumMod val="75000"/>
                  </a:schemeClr>
                </a:solidFill>
              </a:rPr>
              <a:t>origin/master</a:t>
            </a:r>
            <a:endParaRPr lang="en-GB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5433018" y="602128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5433018" y="528236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/>
          <p:cNvSpPr/>
          <p:nvPr/>
        </p:nvSpPr>
        <p:spPr>
          <a:xfrm>
            <a:off x="5433018" y="3329077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/>
          <p:cNvSpPr/>
          <p:nvPr/>
        </p:nvSpPr>
        <p:spPr>
          <a:xfrm>
            <a:off x="5433018" y="289702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/>
          <p:cNvSpPr/>
          <p:nvPr/>
        </p:nvSpPr>
        <p:spPr>
          <a:xfrm>
            <a:off x="5433018" y="2608997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/>
          <p:cNvSpPr/>
          <p:nvPr/>
        </p:nvSpPr>
        <p:spPr>
          <a:xfrm>
            <a:off x="5433018" y="4952244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 75"/>
          <p:cNvSpPr/>
          <p:nvPr/>
        </p:nvSpPr>
        <p:spPr>
          <a:xfrm>
            <a:off x="5433018" y="4725176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Oval 82"/>
          <p:cNvSpPr/>
          <p:nvPr/>
        </p:nvSpPr>
        <p:spPr>
          <a:xfrm>
            <a:off x="3563606" y="232022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/>
          <p:cNvSpPr/>
          <p:nvPr/>
        </p:nvSpPr>
        <p:spPr>
          <a:xfrm>
            <a:off x="1691955" y="5780004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Oval 90"/>
          <p:cNvSpPr/>
          <p:nvPr/>
        </p:nvSpPr>
        <p:spPr>
          <a:xfrm>
            <a:off x="5433018" y="422108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Oval 92"/>
          <p:cNvSpPr/>
          <p:nvPr/>
        </p:nvSpPr>
        <p:spPr>
          <a:xfrm>
            <a:off x="3563888" y="314096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/>
          <p:cNvSpPr/>
          <p:nvPr/>
        </p:nvSpPr>
        <p:spPr>
          <a:xfrm>
            <a:off x="5433018" y="314096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Oval 95"/>
          <p:cNvSpPr/>
          <p:nvPr/>
        </p:nvSpPr>
        <p:spPr>
          <a:xfrm>
            <a:off x="3563888" y="371703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Oval 96"/>
          <p:cNvSpPr/>
          <p:nvPr/>
        </p:nvSpPr>
        <p:spPr>
          <a:xfrm>
            <a:off x="5433018" y="371703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Oval 97"/>
          <p:cNvSpPr/>
          <p:nvPr/>
        </p:nvSpPr>
        <p:spPr>
          <a:xfrm>
            <a:off x="3563888" y="4220825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Oval 98"/>
          <p:cNvSpPr/>
          <p:nvPr/>
        </p:nvSpPr>
        <p:spPr>
          <a:xfrm>
            <a:off x="3563888" y="4952244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Oval 99"/>
          <p:cNvSpPr/>
          <p:nvPr/>
        </p:nvSpPr>
        <p:spPr>
          <a:xfrm>
            <a:off x="3563888" y="528236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Oval 100"/>
          <p:cNvSpPr/>
          <p:nvPr/>
        </p:nvSpPr>
        <p:spPr>
          <a:xfrm>
            <a:off x="3563888" y="333173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Oval 101"/>
          <p:cNvSpPr/>
          <p:nvPr/>
        </p:nvSpPr>
        <p:spPr>
          <a:xfrm>
            <a:off x="3563888" y="289702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Oval 102"/>
          <p:cNvSpPr/>
          <p:nvPr/>
        </p:nvSpPr>
        <p:spPr>
          <a:xfrm>
            <a:off x="3563888" y="260899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4" name="Straight Connector 103"/>
          <p:cNvCxnSpPr/>
          <p:nvPr/>
        </p:nvCxnSpPr>
        <p:spPr>
          <a:xfrm flipV="1">
            <a:off x="1890000" y="1960925"/>
            <a:ext cx="1620000" cy="28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/>
          <p:nvPr/>
        </p:nvSpPr>
        <p:spPr>
          <a:xfrm>
            <a:off x="1691955" y="2608965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Oval 106"/>
          <p:cNvSpPr/>
          <p:nvPr/>
        </p:nvSpPr>
        <p:spPr>
          <a:xfrm>
            <a:off x="1691955" y="239294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Oval 107"/>
          <p:cNvSpPr/>
          <p:nvPr/>
        </p:nvSpPr>
        <p:spPr>
          <a:xfrm>
            <a:off x="1691955" y="2176917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Oval 108"/>
          <p:cNvSpPr/>
          <p:nvPr/>
        </p:nvSpPr>
        <p:spPr>
          <a:xfrm>
            <a:off x="3563606" y="1888917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Oval 109"/>
          <p:cNvSpPr/>
          <p:nvPr/>
        </p:nvSpPr>
        <p:spPr>
          <a:xfrm>
            <a:off x="5433018" y="232022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Oval 110"/>
          <p:cNvSpPr/>
          <p:nvPr/>
        </p:nvSpPr>
        <p:spPr>
          <a:xfrm>
            <a:off x="5433018" y="1888917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3762000" y="1959014"/>
            <a:ext cx="1620000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3762000" y="3789103"/>
            <a:ext cx="1620000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3762000" y="2969037"/>
            <a:ext cx="1620000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 flipV="1">
            <a:off x="3762000" y="4797184"/>
            <a:ext cx="1620000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 flipV="1">
            <a:off x="3762000" y="6093295"/>
            <a:ext cx="1620000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787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Your Daily </a:t>
            </a:r>
            <a:r>
              <a:rPr lang="en-GB" dirty="0" smtClean="0"/>
              <a:t>Routine</a:t>
            </a:r>
            <a:r>
              <a:rPr lang="zh-CN" altLang="en-US" dirty="0"/>
              <a:t> </a:t>
            </a:r>
            <a:r>
              <a:rPr lang="en-GB" altLang="zh-CN" dirty="0" smtClean="0"/>
              <a:t>(1)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(Minor / </a:t>
            </a:r>
            <a:r>
              <a:rPr lang="en-GB" dirty="0"/>
              <a:t>S</a:t>
            </a:r>
            <a:r>
              <a:rPr lang="en-GB" dirty="0" smtClean="0"/>
              <a:t>afe Modifications)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Fetch and </a:t>
            </a:r>
            <a:r>
              <a:rPr lang="en-GB" dirty="0" smtClean="0"/>
              <a:t>pull </a:t>
            </a:r>
            <a:r>
              <a:rPr lang="en-US" altLang="zh-CN" dirty="0" smtClean="0"/>
              <a:t>from</a:t>
            </a:r>
            <a:r>
              <a:rPr lang="en-GB" altLang="zh-CN" dirty="0" smtClean="0"/>
              <a:t> remote</a:t>
            </a:r>
            <a:r>
              <a:rPr lang="en-GB" dirty="0" smtClean="0">
                <a:solidFill>
                  <a:srgbClr val="C00000"/>
                </a:solidFill>
              </a:rPr>
              <a:t>*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Make</a:t>
            </a:r>
            <a:r>
              <a:rPr lang="en-GB" dirty="0" smtClean="0"/>
              <a:t>, stage, and commit </a:t>
            </a:r>
            <a:r>
              <a:rPr lang="en-GB" dirty="0" smtClean="0"/>
              <a:t>changes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Fetch and pull </a:t>
            </a:r>
            <a:r>
              <a:rPr lang="en-GB" altLang="zh-CN" dirty="0" smtClean="0"/>
              <a:t>again (only when necessary)</a:t>
            </a:r>
            <a:r>
              <a:rPr lang="en-GB" dirty="0" smtClean="0">
                <a:solidFill>
                  <a:srgbClr val="C00000"/>
                </a:solidFill>
              </a:rPr>
              <a:t>*</a:t>
            </a:r>
            <a:endParaRPr lang="en-GB" dirty="0" smtClean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Push to </a:t>
            </a:r>
            <a:r>
              <a:rPr lang="en-GB" altLang="zh-CN" dirty="0" smtClean="0"/>
              <a:t>remote</a:t>
            </a:r>
            <a:r>
              <a:rPr lang="en-GB" altLang="zh-CN" dirty="0">
                <a:solidFill>
                  <a:srgbClr val="C00000"/>
                </a:solidFill>
              </a:rPr>
              <a:t/>
            </a:r>
            <a:br>
              <a:rPr lang="en-GB" altLang="zh-CN" dirty="0">
                <a:solidFill>
                  <a:srgbClr val="C00000"/>
                </a:solidFill>
              </a:rPr>
            </a:br>
            <a:r>
              <a:rPr lang="en-GB" altLang="zh-CN" dirty="0" smtClean="0">
                <a:solidFill>
                  <a:srgbClr val="C00000"/>
                </a:solidFill>
              </a:rPr>
              <a:t/>
            </a:r>
            <a:br>
              <a:rPr lang="en-GB" altLang="zh-CN" dirty="0" smtClean="0">
                <a:solidFill>
                  <a:srgbClr val="C00000"/>
                </a:solidFill>
              </a:rPr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pPr marL="0" indent="0" algn="r">
              <a:buNone/>
            </a:pPr>
            <a:r>
              <a:rPr lang="en-GB" dirty="0" smtClean="0">
                <a:solidFill>
                  <a:srgbClr val="C00000"/>
                </a:solidFill>
              </a:rPr>
              <a:t>*</a:t>
            </a:r>
            <a:r>
              <a:rPr lang="en-GB" dirty="0" smtClean="0"/>
              <a:t> resolve </a:t>
            </a:r>
            <a:r>
              <a:rPr lang="en-GB" dirty="0" smtClean="0"/>
              <a:t>potential conflicts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278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Your Daily </a:t>
            </a:r>
            <a:r>
              <a:rPr lang="en-GB" dirty="0"/>
              <a:t>Routine (2)</a:t>
            </a:r>
            <a:br>
              <a:rPr lang="en-GB" dirty="0"/>
            </a:br>
            <a:r>
              <a:rPr lang="en-GB" dirty="0" smtClean="0"/>
              <a:t>(Major / Risky Developments)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Fetch and </a:t>
                </a:r>
                <a:r>
                  <a:rPr lang="en-GB" dirty="0" smtClean="0"/>
                  <a:t>pull</a:t>
                </a:r>
                <a:r>
                  <a:rPr lang="en-GB" altLang="zh-CN" dirty="0"/>
                  <a:t> </a:t>
                </a:r>
                <a:r>
                  <a:rPr lang="en-GB" altLang="zh-CN" dirty="0" smtClean="0"/>
                  <a:t>from remote</a:t>
                </a:r>
                <a:r>
                  <a:rPr lang="en-GB" dirty="0" smtClean="0">
                    <a:solidFill>
                      <a:srgbClr val="C00000"/>
                    </a:solidFill>
                  </a:rPr>
                  <a:t>*</a:t>
                </a:r>
                <a:endParaRPr lang="en-GB" dirty="0" smtClean="0">
                  <a:solidFill>
                    <a:srgbClr val="C0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Create new side branch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Make, stage, and commit changes </a:t>
                </a:r>
                <a:r>
                  <a:rPr lang="en-GB" dirty="0"/>
                  <a:t>(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/>
                        <a:ea typeface="Cambria Math"/>
                      </a:rPr>
                      <m:t>×</m:t>
                    </m:r>
                    <m:r>
                      <a:rPr lang="en-GB" i="1" dirty="0">
                        <a:latin typeface="Cambria Math"/>
                      </a:rPr>
                      <m:t>𝑁</m:t>
                    </m:r>
                  </m:oMath>
                </a14:m>
                <a:r>
                  <a:rPr lang="en-GB" dirty="0"/>
                  <a:t>) </a:t>
                </a:r>
                <a:endParaRPr lang="en-GB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Stay </a:t>
                </a:r>
                <a:r>
                  <a:rPr lang="en-GB" dirty="0"/>
                  <a:t>up-to-date</a:t>
                </a:r>
                <a:r>
                  <a:rPr lang="en-GB" dirty="0" smtClean="0">
                    <a:solidFill>
                      <a:srgbClr val="C00000"/>
                    </a:solidFill>
                  </a:rPr>
                  <a:t>*</a:t>
                </a:r>
                <a:r>
                  <a:rPr lang="en-GB" dirty="0" smtClean="0"/>
                  <a:t> </a:t>
                </a:r>
                <a:r>
                  <a:rPr lang="en-GB" dirty="0"/>
                  <a:t>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GB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GB" dirty="0" smtClean="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Merge change into master</a:t>
                </a:r>
                <a:endParaRPr lang="en-GB" dirty="0" smtClean="0">
                  <a:solidFill>
                    <a:srgbClr val="C0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Push to </a:t>
                </a:r>
                <a:r>
                  <a:rPr lang="en-GB" altLang="zh-CN" dirty="0" smtClean="0"/>
                  <a:t>remote</a:t>
                </a:r>
                <a:r>
                  <a:rPr lang="en-GB" dirty="0" smtClean="0">
                    <a:solidFill>
                      <a:srgbClr val="C00000"/>
                    </a:solidFill>
                  </a:rPr>
                  <a:t>*</a:t>
                </a:r>
                <a:endParaRPr lang="en-GB" dirty="0" smtClean="0">
                  <a:solidFill>
                    <a:srgbClr val="C0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(Optional) delete </a:t>
                </a:r>
                <a:r>
                  <a:rPr lang="en-GB" dirty="0" smtClean="0"/>
                  <a:t>side branch ... and repeat</a:t>
                </a:r>
                <a:br>
                  <a:rPr lang="en-GB" dirty="0" smtClean="0"/>
                </a:br>
                <a:endParaRPr lang="en-GB" dirty="0" smtClean="0"/>
              </a:p>
              <a:p>
                <a:pPr marL="0" indent="0" algn="r">
                  <a:buNone/>
                </a:pPr>
                <a:r>
                  <a:rPr lang="en-GB" dirty="0" smtClean="0">
                    <a:solidFill>
                      <a:srgbClr val="C00000"/>
                    </a:solidFill>
                  </a:rPr>
                  <a:t>*</a:t>
                </a:r>
                <a:r>
                  <a:rPr lang="en-GB" dirty="0" smtClean="0"/>
                  <a:t> resolve conflict when necessary</a:t>
                </a:r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704" t="-2830" r="-1704" b="-21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011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SourceTree</a:t>
            </a:r>
            <a:r>
              <a:rPr lang="en-GB" dirty="0" smtClean="0"/>
              <a:t> Interface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744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2665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1. Fetch and Pull</a:t>
            </a:r>
            <a:r>
              <a:rPr lang="en-GB" dirty="0" smtClean="0">
                <a:solidFill>
                  <a:srgbClr val="C00000"/>
                </a:solidFill>
              </a:rPr>
              <a:t>*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(update master)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19" t="13333" r="38056" b="78334"/>
          <a:stretch/>
        </p:blipFill>
        <p:spPr bwMode="auto">
          <a:xfrm>
            <a:off x="2686050" y="3268588"/>
            <a:ext cx="37719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1111"/>
          <a:stretch/>
        </p:blipFill>
        <p:spPr bwMode="auto">
          <a:xfrm>
            <a:off x="0" y="2132856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770000" y="2600984"/>
            <a:ext cx="1008112" cy="539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2" t="13333" r="30139" b="65522"/>
          <a:stretch/>
        </p:blipFill>
        <p:spPr bwMode="auto">
          <a:xfrm>
            <a:off x="1244600" y="4324524"/>
            <a:ext cx="6654800" cy="241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GB" dirty="0" smtClean="0"/>
              <a:t>Switch to master (if not already on)</a:t>
            </a:r>
          </a:p>
        </p:txBody>
      </p:sp>
    </p:spTree>
    <p:extLst>
      <p:ext uri="{BB962C8B-B14F-4D97-AF65-F5344CB8AC3E}">
        <p14:creationId xmlns:p14="http://schemas.microsoft.com/office/powerpoint/2010/main" val="1069407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/>
            <a:r>
              <a:rPr lang="en-GB" dirty="0" smtClean="0"/>
              <a:t>2. Create New Side Branch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Create (and switch to) a new side branch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1111"/>
          <a:stretch/>
        </p:blipFill>
        <p:spPr bwMode="auto">
          <a:xfrm>
            <a:off x="0" y="2499544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300192" y="2931592"/>
            <a:ext cx="539984" cy="539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65" t="13222" r="32847" b="68566"/>
          <a:stretch/>
        </p:blipFill>
        <p:spPr bwMode="auto">
          <a:xfrm>
            <a:off x="1729280" y="4005064"/>
            <a:ext cx="5685440" cy="2081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6670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3(a). Make Changes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None of Git’s business</a:t>
            </a:r>
            <a:endParaRPr lang="en-GB" dirty="0"/>
          </a:p>
        </p:txBody>
      </p:sp>
      <p:pic>
        <p:nvPicPr>
          <p:cNvPr id="1026" name="Picture 2" descr="C:\Users\rrd09\Downloads\perfectly-coded-small-business-websitse-1100x8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977" y="2204864"/>
            <a:ext cx="5598046" cy="41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372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310</Words>
  <Application>Microsoft Office PowerPoint</Application>
  <PresentationFormat>On-screen Show (4:3)</PresentationFormat>
  <Paragraphs>85</Paragraphs>
  <Slides>18</Slides>
  <Notes>1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Project Development Workflow</vt:lpstr>
      <vt:lpstr>Best Practices</vt:lpstr>
      <vt:lpstr>Your View of the Project</vt:lpstr>
      <vt:lpstr>Your Daily Routine (1) (Minor / Safe Modifications)</vt:lpstr>
      <vt:lpstr>Your Daily Routine (2) (Major / Risky Developments)</vt:lpstr>
      <vt:lpstr>SourceTree Interface</vt:lpstr>
      <vt:lpstr>1. Fetch and Pull* (update master)</vt:lpstr>
      <vt:lpstr>2. Create New Side Branch</vt:lpstr>
      <vt:lpstr>3(a). Make Changes</vt:lpstr>
      <vt:lpstr>3(b). Stage Changes</vt:lpstr>
      <vt:lpstr>3(c).Commit Changes</vt:lpstr>
      <vt:lpstr>4. Keeping Up-to-Date* (while in a side branch)</vt:lpstr>
      <vt:lpstr>5. Merge Change into master (remember to switch to master first)</vt:lpstr>
      <vt:lpstr>6. Push to origin/master*</vt:lpstr>
      <vt:lpstr>7. Delete side branch ... and repeat</vt:lpstr>
      <vt:lpstr>Essential Operations</vt:lpstr>
      <vt:lpstr>Branch</vt:lpstr>
      <vt:lpstr>Keeping Up-to-Date (master &lt;-&gt; origin/master)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Workflow</dc:title>
  <dc:creator>rrd09</dc:creator>
  <cp:lastModifiedBy>rrd09</cp:lastModifiedBy>
  <cp:revision>259</cp:revision>
  <dcterms:created xsi:type="dcterms:W3CDTF">2013-10-04T07:40:57Z</dcterms:created>
  <dcterms:modified xsi:type="dcterms:W3CDTF">2013-10-07T11:30:52Z</dcterms:modified>
</cp:coreProperties>
</file>